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2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09A2-99C1-4F63-9E93-3ABE78338DAA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B7-B2D0-4DC3-A32B-C2E1E9D61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915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09A2-99C1-4F63-9E93-3ABE78338DAA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B7-B2D0-4DC3-A32B-C2E1E9D61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631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09A2-99C1-4F63-9E93-3ABE78338DAA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B7-B2D0-4DC3-A32B-C2E1E9D61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66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09A2-99C1-4F63-9E93-3ABE78338DAA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B7-B2D0-4DC3-A32B-C2E1E9D61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27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09A2-99C1-4F63-9E93-3ABE78338DAA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B7-B2D0-4DC3-A32B-C2E1E9D61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427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09A2-99C1-4F63-9E93-3ABE78338DAA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B7-B2D0-4DC3-A32B-C2E1E9D61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915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09A2-99C1-4F63-9E93-3ABE78338DAA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B7-B2D0-4DC3-A32B-C2E1E9D61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170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09A2-99C1-4F63-9E93-3ABE78338DAA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B7-B2D0-4DC3-A32B-C2E1E9D61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370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09A2-99C1-4F63-9E93-3ABE78338DAA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B7-B2D0-4DC3-A32B-C2E1E9D61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846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09A2-99C1-4F63-9E93-3ABE78338DAA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B7-B2D0-4DC3-A32B-C2E1E9D61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813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09A2-99C1-4F63-9E93-3ABE78338DAA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B7-B2D0-4DC3-A32B-C2E1E9D61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607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209A2-99C1-4F63-9E93-3ABE78338DAA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2ADB7-B2D0-4DC3-A32B-C2E1E9D61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782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«Нужно ли говорить с детьми о смерти?»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94628"/>
            <a:ext cx="9144000" cy="1959429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взята </a:t>
            </a:r>
            <a:r>
              <a:rPr lang="ru-RU" sz="2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(Журнал </a:t>
            </a:r>
            <a:r>
              <a:rPr lang="ru-RU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«Школьный Психолог</a:t>
            </a:r>
            <a:r>
              <a:rPr lang="ru-RU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i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892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8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60475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Совет № 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2970" y="1480457"/>
            <a:ext cx="4688115" cy="4696506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создать условия для комфортного общения: тишина, отсутствие посторонних людей, достаточное время для беседы и у вас, и у ребенка.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давать ребенку простые, емкие, правдивые ответы на вопросы, связанные со смертью.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142" y="1886838"/>
            <a:ext cx="5825615" cy="3883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46208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8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8246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Совет № 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143" y="1393372"/>
            <a:ext cx="4876800" cy="4783591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нужно соблюдать баланс в количестве предоставляемой информации: не нужно давать лишние сведения, но и нельзя оставить вопросы, если они возникли, без ответов. Ребенок все равно найдет информацию и сделает свои выводы.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5041" y="1912031"/>
            <a:ext cx="5616601" cy="3746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85048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8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Совет № 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65142" y="1248229"/>
            <a:ext cx="3588657" cy="4267200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Разговор о смерти не должен быть длинным. Исчерпав тему смерти, нужно уделить основное внимание теме жизни.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869" y="1436914"/>
            <a:ext cx="6114787" cy="4078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14818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8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Совет № 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543" y="1422400"/>
            <a:ext cx="4513943" cy="4938188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соблюдать определенный баланс в оценке значимости смерти. С одной стороны, стоит избегать романтизации и приуменьшения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значения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смерти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 другой стороны, не стоит излишне драматизировать это явление, запугивать детей.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422400"/>
            <a:ext cx="4938188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8919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8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3732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Совет № 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7486" y="1480458"/>
            <a:ext cx="4415970" cy="4798105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слова и факты, сообщаемые ребенком, следует реагировать ровно, безоценочно. Стоит избегать таких сильно заряженных эмоциями слов, как «горе», «грех», «ужаса», «ад», «труп».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698172"/>
            <a:ext cx="5903877" cy="4060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83971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11200"/>
            <a:ext cx="10515600" cy="5465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Уважаемые родители! 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Будьте готовы поговорить со своими детьми всегда и на любую тему! 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Успехов вам и вашей семье!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752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9458" y="243568"/>
            <a:ext cx="10515600" cy="233997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не можем оградить детей от смерти: от их собственной смерти, смерти их близких, столкновения с фактами смерти и информации о смерти. Но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правильно информировать их об этом явлении: предоставить корректную, достоверную, щадящую и своевременную информацию.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672" y="2583543"/>
            <a:ext cx="7921172" cy="3960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92863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74821"/>
            <a:ext cx="10515600" cy="510214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Смерть пугает и детей, и взрослых. Информация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о</a:t>
            </a:r>
            <a:r>
              <a:rPr lang="ru-RU" sz="2000" dirty="0">
                <a:latin typeface="Calibri" panose="020F0502020204030204" pitchFamily="34" charset="0"/>
                <a:ea typeface="Yanus-Regular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смерти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может травмировать ребенка. Но поскольку мы не в силах оградить детей ни от смерти, ни от сведений о ней, вопрос, нужно ли беседовать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с</a:t>
            </a:r>
            <a:r>
              <a:rPr lang="ru-RU" sz="2000" dirty="0">
                <a:latin typeface="Calibri" panose="020F0502020204030204" pitchFamily="34" charset="0"/>
                <a:ea typeface="Yanus-Regular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ребенком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о смерти, не стоит. </a:t>
            </a:r>
            <a:endParaRPr lang="ru-RU" sz="2000" dirty="0">
              <a:latin typeface="Calibri" panose="020F0502020204030204" pitchFamily="34" charset="0"/>
              <a:ea typeface="Yanus-Regular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Разговор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на эту тему возникает, когда ребенок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сам</a:t>
            </a:r>
            <a:r>
              <a:rPr lang="ru-RU" sz="2000" dirty="0">
                <a:latin typeface="Calibri" panose="020F0502020204030204" pitchFamily="34" charset="0"/>
                <a:ea typeface="Yanus-Regular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задает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соответствующие вопросы. Иначе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говоря,</a:t>
            </a:r>
            <a:r>
              <a:rPr lang="ru-RU" sz="2000" dirty="0">
                <a:latin typeface="Calibri" panose="020F0502020204030204" pitchFamily="34" charset="0"/>
                <a:ea typeface="Yanus-Regular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когда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ребенок </a:t>
            </a:r>
            <a:r>
              <a:rPr lang="ru-RU" b="1" dirty="0">
                <a:solidFill>
                  <a:srgbClr val="CD000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хочет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CD000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готов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получить эту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информацию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. Она нужна ему для формирования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адекватного</a:t>
            </a:r>
            <a:r>
              <a:rPr lang="ru-RU" sz="2000" dirty="0">
                <a:latin typeface="Calibri" panose="020F0502020204030204" pitchFamily="34" charset="0"/>
                <a:ea typeface="Yanus-Regular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мировоззрения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и полноценного развития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личности.</a:t>
            </a:r>
            <a:endParaRPr lang="ru-RU" sz="2000" dirty="0">
              <a:latin typeface="Calibri" panose="020F0502020204030204" pitchFamily="34" charset="0"/>
              <a:ea typeface="Yanus-Regular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Избегание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разговоров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смерти может навредить ребенку 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отношениям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ним гораздо больше, чем сами эти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разговоры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Известно, что дети, которых не просвещают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тему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смерти, часто представляют себе многие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явления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гораздо мрачнее, чем они есть на самом деле.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6038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20436"/>
            <a:ext cx="5174673" cy="545652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Сильвия Энтони в результате своих исследований пришла к выводу, что дети начинают понимать смерть с двухлетнего возраста.</a:t>
            </a:r>
            <a:endParaRPr lang="ru-RU" sz="2000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Согласно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последним научным данным, уже трехлетние дети понимают конечность, необратимость смерти и ее принципиальное отличие от сна.</a:t>
            </a:r>
            <a:endParaRPr lang="ru-RU" sz="20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5600" y="1533446"/>
            <a:ext cx="5341011" cy="3830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3805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8629"/>
            <a:ext cx="10515600" cy="1186996"/>
          </a:xfrm>
        </p:spPr>
        <p:txBody>
          <a:bodyPr>
            <a:noAutofit/>
          </a:bodyPr>
          <a:lstStyle/>
          <a:p>
            <a:pPr marL="457200" lvl="0" indent="-457200" algn="ctr">
              <a:lnSpc>
                <a:spcPct val="107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Также многие трехлетние дети способны отличить спящее животное от мертвого.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7713" y="2055686"/>
            <a:ext cx="6680653" cy="4439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5396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" y="246742"/>
            <a:ext cx="11596914" cy="249645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100" dirty="0">
                <a:solidFill>
                  <a:srgbClr val="00000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С шести лет дети начинают понимать универсальность смерти, то есть смертность каждого живого существа. С девяти лет дети осознают другие стороны универсальности смерти: неизбежность смерти 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всего живого (даже для детей) и возможность</a:t>
            </a:r>
            <a:r>
              <a:rPr lang="ru-RU" sz="3100" dirty="0">
                <a:solidFill>
                  <a:srgbClr val="00000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ее наступления в любой момент. </a:t>
            </a:r>
            <a:endParaRPr lang="ru-RU" sz="2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этом возрасте у</a:t>
            </a:r>
            <a:r>
              <a:rPr lang="ru-RU" sz="3100" dirty="0">
                <a:solidFill>
                  <a:srgbClr val="00000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 завершается формирование </a:t>
            </a:r>
            <a:r>
              <a:rPr lang="ru-RU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естественно-научного 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понимания смерти, которое ничем не отличается от понимания этого явления взрослыми.</a:t>
            </a:r>
            <a:endParaRPr lang="ru-RU" sz="2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3476" y="2641600"/>
            <a:ext cx="5895963" cy="3926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4638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229" y="145143"/>
            <a:ext cx="11263085" cy="250212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Любой ребенок, едва освоив достаточный словарный запас, может начать задавать вопросы о смерти. Взрослых обычно такие вопросы застают врасплох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КАК ГОВОРИТЬ С ДЕТЬМИ 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СМЕРТИ?</a:t>
            </a:r>
            <a:endParaRPr lang="ru-RU" sz="20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9311" y="2452913"/>
            <a:ext cx="6114715" cy="4078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89229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8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15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Совет № 1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9119" y="1146630"/>
            <a:ext cx="4976910" cy="5030333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Yanus-Regular"/>
                <a:cs typeface="Times New Roman" panose="02020603050405020304" pitchFamily="18" charset="0"/>
              </a:rPr>
              <a:t>Беседуя с ребенком, взрослый должен находиться в спокойном состоянии и иметь достаточно спокойное личное отношение к смерти, чтобы и ребенку передалось это спокойствие. Если тема смерти вызывает у вас сильную тревогу, то стоит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человека, который относится к этому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вопросу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взвешенно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 попросить его поговорить с ребенком.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100" y="1146630"/>
            <a:ext cx="6201780" cy="5030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17747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8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2761"/>
          </a:xfrm>
        </p:spPr>
        <p:txBody>
          <a:bodyPr>
            <a:normAutofit/>
          </a:bodyPr>
          <a:lstStyle/>
          <a:p>
            <a:pPr marL="228600" lvl="0" indent="-228600" algn="ctr">
              <a:lnSpc>
                <a:spcPct val="107000"/>
              </a:lnSpc>
              <a:spcBef>
                <a:spcPts val="1000"/>
              </a:spcBef>
            </a:pP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Совет 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№ 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143" y="1279245"/>
            <a:ext cx="3410857" cy="4765101"/>
          </a:xfrm>
        </p:spPr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также должен быть в спокойном, ресурсном состоянии. Если он излишне возбужден, расстроен, физически утомлен, болен, то стоит перенести беседу на другой день.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9942" y="1751400"/>
            <a:ext cx="6022219" cy="4017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310118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640</Words>
  <Application>Microsoft Office PowerPoint</Application>
  <PresentationFormat>Произвольный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«Нужно ли говорить с детьми о смерти?»</vt:lpstr>
      <vt:lpstr>Слайд 2</vt:lpstr>
      <vt:lpstr>Слайд 3</vt:lpstr>
      <vt:lpstr>Слайд 4</vt:lpstr>
      <vt:lpstr>Также многие трехлетние дети способны отличить спящее животное от мертвого.  </vt:lpstr>
      <vt:lpstr>Слайд 6</vt:lpstr>
      <vt:lpstr>Слайд 7</vt:lpstr>
      <vt:lpstr>Совет № 1</vt:lpstr>
      <vt:lpstr>Совет № 2</vt:lpstr>
      <vt:lpstr>Совет № 3</vt:lpstr>
      <vt:lpstr>Совет № 4</vt:lpstr>
      <vt:lpstr>Совет № 5</vt:lpstr>
      <vt:lpstr>Совет № 6</vt:lpstr>
      <vt:lpstr>Совет № 7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«Нужно ли говорить с детьми о смерти?»</dc:title>
  <dc:creator>Нач классы 2</dc:creator>
  <cp:lastModifiedBy>user</cp:lastModifiedBy>
  <cp:revision>34</cp:revision>
  <dcterms:created xsi:type="dcterms:W3CDTF">2020-11-28T03:21:36Z</dcterms:created>
  <dcterms:modified xsi:type="dcterms:W3CDTF">2021-02-18T10:45:58Z</dcterms:modified>
</cp:coreProperties>
</file>